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58" r:id="rId8"/>
    <p:sldId id="277" r:id="rId9"/>
    <p:sldId id="278" r:id="rId10"/>
    <p:sldId id="279" r:id="rId11"/>
    <p:sldId id="280" r:id="rId12"/>
    <p:sldId id="259" r:id="rId13"/>
    <p:sldId id="260" r:id="rId14"/>
    <p:sldId id="261" r:id="rId15"/>
    <p:sldId id="269" r:id="rId16"/>
    <p:sldId id="270" r:id="rId17"/>
    <p:sldId id="262" r:id="rId18"/>
    <p:sldId id="263" r:id="rId19"/>
    <p:sldId id="265" r:id="rId20"/>
    <p:sldId id="266" r:id="rId21"/>
    <p:sldId id="267" r:id="rId22"/>
    <p:sldId id="268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097D2E0-1EED-4BC9-9FB7-651ABD5EFC2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40C60A9-9CB9-4D06-9923-78E8EB555A50}" type="datetimeFigureOut">
              <a:rPr lang="en-US" smtClean="0"/>
              <a:t>4/29/2015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EXPANSION OF MASS CULTURE AND MASS LEISURE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The Roaring Twenties </a:t>
            </a:r>
            <a:r>
              <a:rPr lang="en-US" dirty="0"/>
              <a:t>= a time of vibrant and dynamic popular culture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/>
              <a:t>Berlin became a center of theaters, cabarets, cinemas, and jazz clubs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/>
              <a:t>Dance crazes - the Charleston, etc.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Josephine Baker</a:t>
            </a:r>
            <a:endParaRPr lang="en-US" dirty="0"/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Flappers</a:t>
            </a:r>
            <a:r>
              <a:rPr lang="en-US" dirty="0"/>
              <a:t> = new liberated, unconventional women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Jazz </a:t>
            </a:r>
            <a:r>
              <a:rPr lang="en-US" dirty="0"/>
              <a:t>= new musical form that originated with African-American musicians in the USA</a:t>
            </a:r>
          </a:p>
          <a:p>
            <a:pPr marL="114300" indent="0" hangingPunct="0">
              <a:buNone/>
            </a:pPr>
            <a:r>
              <a:rPr lang="en-US" dirty="0" smtClean="0"/>
              <a:t>	1</a:t>
            </a:r>
            <a:r>
              <a:rPr lang="en-US" dirty="0"/>
              <a:t>. 1920’s called “the Jazz Age”</a:t>
            </a:r>
          </a:p>
          <a:p>
            <a:pPr marL="114300" indent="0" hangingPunct="0">
              <a:buNone/>
            </a:pPr>
            <a:r>
              <a:rPr lang="en-US" dirty="0" smtClean="0"/>
              <a:t>	2</a:t>
            </a:r>
            <a:r>
              <a:rPr lang="en-US" dirty="0"/>
              <a:t>. Improvised qualities and forceful rhythms</a:t>
            </a:r>
          </a:p>
          <a:p>
            <a:pPr marL="114300" indent="0" hangingPunct="0">
              <a:buNone/>
            </a:pPr>
            <a:r>
              <a:rPr lang="en-US" dirty="0" smtClean="0"/>
              <a:t>	3</a:t>
            </a:r>
            <a:r>
              <a:rPr lang="en-US" dirty="0"/>
              <a:t>. King Oliver, </a:t>
            </a:r>
            <a:r>
              <a:rPr lang="en-US" dirty="0" err="1"/>
              <a:t>Bix</a:t>
            </a:r>
            <a:r>
              <a:rPr lang="en-US" dirty="0"/>
              <a:t> Beiderbecke, Jelly Roll Morton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CULTURE OF THE 1920’s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3810000" cy="2857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403369"/>
            <a:ext cx="3124200" cy="2195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733800"/>
            <a:ext cx="4241800" cy="28250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600" y="1981200"/>
            <a:ext cx="3751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DRINK, DANCE, AND PARTY -&gt; A WILD </a:t>
            </a:r>
          </a:p>
          <a:p>
            <a:r>
              <a:rPr lang="en-US" dirty="0" smtClean="0"/>
              <a:t>NEW POPULAR CULTURE AND SOCIAL</a:t>
            </a:r>
          </a:p>
          <a:p>
            <a:r>
              <a:rPr lang="en-US" dirty="0" smtClean="0"/>
              <a:t>ATTITUDES APPEAR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2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WEIMAR BERLIN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95400"/>
            <a:ext cx="3714750" cy="2971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38625"/>
            <a:ext cx="1743075" cy="2619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219200"/>
            <a:ext cx="4038600" cy="4762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2200" y="4724400"/>
            <a:ext cx="493583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BERLIN AFTER</a:t>
            </a:r>
          </a:p>
          <a:p>
            <a:r>
              <a:rPr lang="en-US" dirty="0" smtClean="0"/>
              <a:t>WW I AND </a:t>
            </a:r>
          </a:p>
          <a:p>
            <a:r>
              <a:rPr lang="en-US" dirty="0" smtClean="0"/>
              <a:t>BEFORE</a:t>
            </a:r>
          </a:p>
          <a:p>
            <a:r>
              <a:rPr lang="en-US" dirty="0" smtClean="0"/>
              <a:t>HITLER IS THE </a:t>
            </a:r>
          </a:p>
          <a:p>
            <a:r>
              <a:rPr lang="en-US" dirty="0" smtClean="0"/>
              <a:t>CENTER OF A NEW</a:t>
            </a:r>
          </a:p>
          <a:p>
            <a:r>
              <a:rPr lang="en-US" dirty="0" smtClean="0"/>
              <a:t>WILD, AVANT </a:t>
            </a:r>
          </a:p>
          <a:p>
            <a:r>
              <a:rPr lang="en-US" dirty="0" smtClean="0"/>
              <a:t>GARDE, ARTSY, SCANDALOUS CULTURE AND SCENE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45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CHARLESTON -&gt; THE NEW DANCE CRAZE OF THE 1920’S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3524250" cy="24574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4599"/>
            <a:ext cx="3048000" cy="4052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191000"/>
            <a:ext cx="3219450" cy="249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1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200400"/>
            <a:ext cx="2638298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38200"/>
            <a:ext cx="3543300" cy="4933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04800"/>
            <a:ext cx="2441448" cy="35570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0" y="4114800"/>
            <a:ext cx="437946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JOSEPHINE</a:t>
            </a:r>
          </a:p>
          <a:p>
            <a:r>
              <a:rPr lang="en-US" dirty="0" smtClean="0"/>
              <a:t>BAKER – </a:t>
            </a:r>
          </a:p>
          <a:p>
            <a:r>
              <a:rPr lang="en-US" dirty="0" smtClean="0"/>
              <a:t>AMERICAN </a:t>
            </a:r>
          </a:p>
          <a:p>
            <a:r>
              <a:rPr lang="en-US" dirty="0" smtClean="0"/>
              <a:t>PERFORMER</a:t>
            </a:r>
          </a:p>
          <a:p>
            <a:r>
              <a:rPr lang="en-US" dirty="0" smtClean="0"/>
              <a:t>WHO BECOMES </a:t>
            </a:r>
          </a:p>
          <a:p>
            <a:r>
              <a:rPr lang="en-US" dirty="0" smtClean="0"/>
              <a:t>A HUGE </a:t>
            </a:r>
          </a:p>
          <a:p>
            <a:r>
              <a:rPr lang="en-US" dirty="0" smtClean="0"/>
              <a:t>SENSATION IN </a:t>
            </a:r>
          </a:p>
          <a:p>
            <a:r>
              <a:rPr lang="en-US" dirty="0" smtClean="0"/>
              <a:t>EUROPE -&gt; THE SHOCKING, PARTIALLY NUDE </a:t>
            </a:r>
          </a:p>
          <a:p>
            <a:r>
              <a:rPr lang="en-US" dirty="0" smtClean="0"/>
              <a:t>“BANANA DANCE”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200400"/>
            <a:ext cx="2638298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38200"/>
            <a:ext cx="3543300" cy="4933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04800"/>
            <a:ext cx="2441448" cy="35570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0" y="4114800"/>
            <a:ext cx="437946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JOSEPHINE</a:t>
            </a:r>
          </a:p>
          <a:p>
            <a:r>
              <a:rPr lang="en-US" dirty="0" smtClean="0"/>
              <a:t>BAKER – </a:t>
            </a:r>
          </a:p>
          <a:p>
            <a:r>
              <a:rPr lang="en-US" dirty="0" smtClean="0"/>
              <a:t>AMERICAN </a:t>
            </a:r>
          </a:p>
          <a:p>
            <a:r>
              <a:rPr lang="en-US" dirty="0" smtClean="0"/>
              <a:t>PERFORMER</a:t>
            </a:r>
          </a:p>
          <a:p>
            <a:r>
              <a:rPr lang="en-US" dirty="0" smtClean="0"/>
              <a:t>WHO BECOMES </a:t>
            </a:r>
          </a:p>
          <a:p>
            <a:r>
              <a:rPr lang="en-US" dirty="0" smtClean="0"/>
              <a:t>A HUGE </a:t>
            </a:r>
          </a:p>
          <a:p>
            <a:r>
              <a:rPr lang="en-US" dirty="0" smtClean="0"/>
              <a:t>SENSATION IN </a:t>
            </a:r>
          </a:p>
          <a:p>
            <a:r>
              <a:rPr lang="en-US" dirty="0" smtClean="0"/>
              <a:t>EUROPE -&gt; THE SHOCKING, PARTIALLY NUDE </a:t>
            </a:r>
          </a:p>
          <a:p>
            <a:r>
              <a:rPr lang="en-US" dirty="0" smtClean="0"/>
              <a:t>“BANANA DANCE”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7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 BETWEEN THE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14300" indent="0" hangingPunct="0">
              <a:buNone/>
            </a:pPr>
            <a:r>
              <a:rPr lang="en-US" dirty="0"/>
              <a:t>Art -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Abstract painting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 smtClean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Fascination </a:t>
            </a:r>
            <a:r>
              <a:rPr lang="en-US" dirty="0"/>
              <a:t>with the </a:t>
            </a:r>
            <a:r>
              <a:rPr lang="en-US" dirty="0" smtClean="0"/>
              <a:t>absurd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Fascination </a:t>
            </a:r>
            <a:r>
              <a:rPr lang="en-US" dirty="0"/>
              <a:t>with the contents of the unconscious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AND MOVIES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marL="114300" indent="0" hangingPunct="0">
              <a:buNone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dirty="0"/>
              <a:t>A revolution in mass communications</a:t>
            </a:r>
          </a:p>
          <a:p>
            <a:pPr marL="114300" indent="0" hangingPunct="0">
              <a:buNone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b="1" dirty="0" smtClean="0"/>
              <a:t>Radio</a:t>
            </a:r>
            <a:r>
              <a:rPr lang="en-US" dirty="0" smtClean="0"/>
              <a:t> –</a:t>
            </a:r>
          </a:p>
          <a:p>
            <a:pPr hangingPunct="0">
              <a:buFont typeface="Wingdings" pitchFamily="2" charset="2"/>
              <a:buChar char="§"/>
            </a:pPr>
            <a:endParaRPr lang="en-US" dirty="0"/>
          </a:p>
          <a:p>
            <a:pPr marL="114300" indent="0" hangingPunct="0">
              <a:buNone/>
            </a:pPr>
            <a:r>
              <a:rPr lang="en-US" dirty="0" smtClean="0"/>
              <a:t>1</a:t>
            </a:r>
            <a:r>
              <a:rPr lang="en-US" dirty="0"/>
              <a:t>. Marconi discovers “wireless” radio waves</a:t>
            </a:r>
          </a:p>
          <a:p>
            <a:pPr marL="114300" indent="0" hangingPunct="0">
              <a:buNone/>
            </a:pPr>
            <a:r>
              <a:rPr lang="en-US" dirty="0"/>
              <a:t>2. Permanent radio broadcasting facilities set up </a:t>
            </a:r>
            <a:r>
              <a:rPr lang="en-US" dirty="0" smtClean="0"/>
              <a:t>1921-22</a:t>
            </a:r>
            <a:endParaRPr lang="en-US" dirty="0"/>
          </a:p>
          <a:p>
            <a:pPr marL="114300" indent="0" hangingPunct="0">
              <a:buNone/>
            </a:pPr>
            <a:r>
              <a:rPr lang="en-US" dirty="0"/>
              <a:t>3. Mass production of radios/receiving set begins</a:t>
            </a:r>
          </a:p>
          <a:p>
            <a:pPr marL="114300" indent="0" hangingPunct="0">
              <a:buNone/>
            </a:pPr>
            <a:r>
              <a:rPr lang="en-US" dirty="0"/>
              <a:t>4. 1926 the British Broadcasting Corporation (BBC) is established as public corporation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Motion Pictures </a:t>
            </a:r>
            <a:r>
              <a:rPr lang="en-US" dirty="0" smtClean="0"/>
              <a:t>–</a:t>
            </a:r>
          </a:p>
          <a:p>
            <a:pPr hangingPunct="0">
              <a:buFont typeface="Wingdings" pitchFamily="2" charset="2"/>
              <a:buChar char="§"/>
            </a:pPr>
            <a:endParaRPr lang="en-US" dirty="0" smtClean="0"/>
          </a:p>
          <a:p>
            <a:pPr marL="114300" indent="0" hangingPunct="0">
              <a:buNone/>
            </a:pPr>
            <a:r>
              <a:rPr lang="en-US" dirty="0" smtClean="0"/>
              <a:t>1. Began </a:t>
            </a:r>
            <a:r>
              <a:rPr lang="en-US" dirty="0"/>
              <a:t>as novelty in the 1890’s</a:t>
            </a:r>
          </a:p>
          <a:p>
            <a:pPr marL="114300" indent="0" hangingPunct="0">
              <a:buNone/>
            </a:pPr>
            <a:r>
              <a:rPr lang="en-US" dirty="0"/>
              <a:t>2. First full-length motion pictures produced before WW I - </a:t>
            </a:r>
            <a:r>
              <a:rPr lang="en-US" i="1" dirty="0"/>
              <a:t>Quo Vadis</a:t>
            </a:r>
            <a:r>
              <a:rPr lang="en-US" dirty="0"/>
              <a:t>, </a:t>
            </a:r>
            <a:r>
              <a:rPr lang="en-US" i="1" dirty="0"/>
              <a:t>Birth of a Nation</a:t>
            </a:r>
            <a:endParaRPr lang="en-US" dirty="0"/>
          </a:p>
          <a:p>
            <a:pPr marL="114300" indent="0" hangingPunct="0">
              <a:buNone/>
            </a:pPr>
            <a:r>
              <a:rPr lang="en-US" dirty="0"/>
              <a:t>3. By 1939 forty of adults in industrialized nations attended movies once a week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/>
            <a:r>
              <a:rPr lang="en-US" dirty="0"/>
              <a:t>Marlene Dietrich - German film actress/</a:t>
            </a:r>
            <a:r>
              <a:rPr lang="en-US" i="1" dirty="0"/>
              <a:t>The Blue Angel </a:t>
            </a:r>
            <a:endParaRPr lang="en-US" dirty="0"/>
          </a:p>
          <a:p>
            <a:pPr marL="114300" indent="0" hangingPunct="0">
              <a:buNone/>
            </a:pPr>
            <a:endParaRPr lang="en-US" dirty="0"/>
          </a:p>
          <a:p>
            <a:pPr hangingPunct="0"/>
            <a:r>
              <a:rPr lang="en-US" dirty="0"/>
              <a:t>Radio and movies used for propaganda</a:t>
            </a:r>
          </a:p>
          <a:p>
            <a:pPr marL="114300" indent="0" hangingPunct="0">
              <a:buNone/>
            </a:pPr>
            <a:endParaRPr lang="en-US" dirty="0"/>
          </a:p>
          <a:p>
            <a:pPr hangingPunct="0"/>
            <a:r>
              <a:rPr lang="en-US" b="1" dirty="0"/>
              <a:t>Joseph Goebbels  </a:t>
            </a:r>
            <a:r>
              <a:rPr lang="en-US" dirty="0"/>
              <a:t>= Nazi minister of propaganda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/>
            <a:r>
              <a:rPr lang="en-US" b="1" i="1" dirty="0"/>
              <a:t>The Triumph of the Will </a:t>
            </a:r>
            <a:r>
              <a:rPr lang="en-US" dirty="0"/>
              <a:t>- documentary/propaganda film showing the 1934 Nazi party rally at Nuremberg</a:t>
            </a:r>
          </a:p>
          <a:p>
            <a:pPr hangingPunct="0"/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2390775" cy="3038475"/>
          </a:xfrm>
        </p:spPr>
      </p:pic>
      <p:sp>
        <p:nvSpPr>
          <p:cNvPr id="6" name="TextBox 5"/>
          <p:cNvSpPr txBox="1"/>
          <p:nvPr/>
        </p:nvSpPr>
        <p:spPr>
          <a:xfrm>
            <a:off x="4876800" y="4800600"/>
            <a:ext cx="31578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GEOBBELS – NAZI MINISTER OF </a:t>
            </a:r>
          </a:p>
          <a:p>
            <a:r>
              <a:rPr lang="en-US" dirty="0" smtClean="0"/>
              <a:t>PROGANDA -&gt; NAZIS WERE </a:t>
            </a:r>
          </a:p>
          <a:p>
            <a:r>
              <a:rPr lang="en-US" dirty="0" smtClean="0"/>
              <a:t>MASTERS OF THE USE OF NEW </a:t>
            </a:r>
          </a:p>
          <a:p>
            <a:r>
              <a:rPr lang="en-US" dirty="0" smtClean="0"/>
              <a:t>MODERN COMMUNICATIONS</a:t>
            </a:r>
          </a:p>
          <a:p>
            <a:r>
              <a:rPr lang="en-US" dirty="0" smtClean="0"/>
              <a:t>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LEISURE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/>
              <a:t>New work patterns allow for expanded amount of free time available - by 1920 the eight hour day was the norm in Northern and Western Europe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/>
              <a:t>Professional sports </a:t>
            </a:r>
            <a:r>
              <a:rPr lang="en-US" dirty="0" smtClean="0"/>
              <a:t>– 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football </a:t>
            </a:r>
            <a:r>
              <a:rPr lang="en-US" dirty="0"/>
              <a:t>(soccer) and </a:t>
            </a:r>
            <a:r>
              <a:rPr lang="en-US" dirty="0" smtClean="0"/>
              <a:t>the </a:t>
            </a:r>
            <a:r>
              <a:rPr lang="en-US" dirty="0"/>
              <a:t>creation of the World Cup in </a:t>
            </a:r>
            <a:r>
              <a:rPr lang="en-US" dirty="0" smtClean="0"/>
              <a:t>1930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Stadium </a:t>
            </a:r>
            <a:r>
              <a:rPr lang="en-US" dirty="0"/>
              <a:t>building in the </a:t>
            </a:r>
            <a:r>
              <a:rPr lang="en-US" dirty="0" smtClean="0"/>
              <a:t>1920’s-30’s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b="1" dirty="0" smtClean="0"/>
              <a:t>The </a:t>
            </a:r>
            <a:r>
              <a:rPr lang="en-US" b="1" dirty="0"/>
              <a:t>1936 Olympics in Berlin</a:t>
            </a:r>
            <a:endParaRPr lang="en-US" dirty="0"/>
          </a:p>
          <a:p>
            <a:pPr hangingPunct="0"/>
            <a:endParaRPr lang="en-US" dirty="0" smtClean="0"/>
          </a:p>
          <a:p>
            <a:pPr hangingPunct="0"/>
            <a:endParaRPr lang="en-US" dirty="0"/>
          </a:p>
          <a:p>
            <a:pPr hangingPunct="0"/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50" y="1600200"/>
            <a:ext cx="2133600" cy="217269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149969"/>
            <a:ext cx="4381500" cy="2628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71450"/>
            <a:ext cx="238125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5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hangingPunct="0">
              <a:buFont typeface="Wingdings" pitchFamily="2" charset="2"/>
              <a:buChar char="§"/>
            </a:pPr>
            <a:r>
              <a:rPr lang="en-US" dirty="0"/>
              <a:t>Travel as mass leisure activity -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beginnings of air travel = just for the wealthy and </a:t>
            </a:r>
            <a:r>
              <a:rPr lang="en-US" dirty="0" smtClean="0"/>
              <a:t>elite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Trains</a:t>
            </a:r>
            <a:r>
              <a:rPr lang="en-US" dirty="0"/>
              <a:t>, buses, and private cars made travel </a:t>
            </a:r>
            <a:r>
              <a:rPr lang="en-US" dirty="0" smtClean="0"/>
              <a:t>possible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Excursions </a:t>
            </a:r>
            <a:r>
              <a:rPr lang="en-US" dirty="0"/>
              <a:t>to beaches and resorts - Brighton in England</a:t>
            </a:r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Totalitarian </a:t>
            </a:r>
            <a:r>
              <a:rPr lang="en-US" dirty="0"/>
              <a:t>regimes used mass leisure activities to control their populations </a:t>
            </a:r>
            <a:r>
              <a:rPr lang="en-US" dirty="0" smtClean="0"/>
              <a:t>–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i="1" dirty="0" err="1"/>
              <a:t>Dopolavoro</a:t>
            </a:r>
            <a:r>
              <a:rPr lang="en-US" dirty="0"/>
              <a:t> (</a:t>
            </a:r>
            <a:r>
              <a:rPr lang="en-US" dirty="0" err="1"/>
              <a:t>Afterwork</a:t>
            </a:r>
            <a:r>
              <a:rPr lang="en-US" dirty="0"/>
              <a:t>) in Mussolini’s Italy - fascist organized and supervised </a:t>
            </a:r>
            <a:r>
              <a:rPr lang="en-US" dirty="0" smtClean="0"/>
              <a:t>recreation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b="1" i="1" dirty="0" smtClean="0"/>
              <a:t>Kraft </a:t>
            </a:r>
            <a:r>
              <a:rPr lang="en-US" b="1" i="1" dirty="0" err="1"/>
              <a:t>durch</a:t>
            </a:r>
            <a:r>
              <a:rPr lang="en-US" b="1" i="1" dirty="0"/>
              <a:t> </a:t>
            </a:r>
            <a:r>
              <a:rPr lang="en-US" b="1" i="1" dirty="0" err="1"/>
              <a:t>Freude</a:t>
            </a:r>
            <a:r>
              <a:rPr lang="en-US" b="1" i="1" dirty="0"/>
              <a:t> </a:t>
            </a:r>
            <a:r>
              <a:rPr lang="en-US" b="1" dirty="0"/>
              <a:t>(Strength Through Joy) </a:t>
            </a:r>
            <a:r>
              <a:rPr lang="en-US" dirty="0"/>
              <a:t>- Nazi recreation program</a:t>
            </a:r>
          </a:p>
          <a:p>
            <a:pPr hangingPunct="0"/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 smtClean="0"/>
          </a:p>
          <a:p>
            <a:pPr marL="114300" indent="0" hangingPunct="0">
              <a:buNone/>
            </a:pPr>
            <a:r>
              <a:rPr lang="en-US" dirty="0" smtClean="0"/>
              <a:t>Mass </a:t>
            </a:r>
            <a:r>
              <a:rPr lang="en-US" dirty="0"/>
              <a:t>culture and mass leisure = </a:t>
            </a:r>
          </a:p>
          <a:p>
            <a:pPr marL="114300" indent="0" hangingPunct="0">
              <a:buNone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Increasing </a:t>
            </a:r>
            <a:r>
              <a:rPr lang="en-US" dirty="0"/>
              <a:t>homogeneity in national populations - everyone acting and becoming the </a:t>
            </a:r>
            <a:r>
              <a:rPr lang="en-US" dirty="0" smtClean="0"/>
              <a:t>same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Replacement </a:t>
            </a:r>
            <a:r>
              <a:rPr lang="en-US" dirty="0"/>
              <a:t>of local culture with a national and international </a:t>
            </a:r>
            <a:r>
              <a:rPr lang="en-US" dirty="0" smtClean="0"/>
              <a:t>culture</a:t>
            </a:r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Mass </a:t>
            </a:r>
            <a:r>
              <a:rPr lang="en-US" dirty="0"/>
              <a:t>production and mass consumption - same products sold and bought by all 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52400"/>
            <a:ext cx="2889504" cy="43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8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09600"/>
            <a:ext cx="4114800" cy="6086986"/>
          </a:xfrm>
        </p:spPr>
      </p:pic>
      <p:sp>
        <p:nvSpPr>
          <p:cNvPr id="8" name="TextBox 7"/>
          <p:cNvSpPr txBox="1"/>
          <p:nvPr/>
        </p:nvSpPr>
        <p:spPr>
          <a:xfrm>
            <a:off x="5638800" y="2286000"/>
            <a:ext cx="221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STRENGTH THROUGH</a:t>
            </a:r>
          </a:p>
          <a:p>
            <a:r>
              <a:rPr lang="en-US" dirty="0" smtClean="0"/>
              <a:t>JOY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31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DADA </a:t>
            </a:r>
            <a:br>
              <a:rPr lang="en-US" dirty="0" smtClean="0"/>
            </a:br>
            <a:r>
              <a:rPr lang="en-US" dirty="0" smtClean="0"/>
              <a:t>MOVMENT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114300" indent="0" hangingPunct="0">
              <a:buNone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Expression </a:t>
            </a:r>
            <a:r>
              <a:rPr lang="en-US" dirty="0"/>
              <a:t>of the purposelessness of </a:t>
            </a:r>
            <a:r>
              <a:rPr lang="en-US" dirty="0" smtClean="0"/>
              <a:t>life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Absurdity </a:t>
            </a:r>
            <a:r>
              <a:rPr lang="en-US" dirty="0"/>
              <a:t>and </a:t>
            </a:r>
            <a:r>
              <a:rPr lang="en-US" dirty="0" smtClean="0"/>
              <a:t>ridiculousness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creation of anti-art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52400"/>
            <a:ext cx="2806700" cy="41275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22" y="3048000"/>
            <a:ext cx="2682240" cy="4035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495800"/>
            <a:ext cx="1828800" cy="23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9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SURREALISM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3657600" cy="4590288"/>
          </a:xfrm>
        </p:spPr>
        <p:txBody>
          <a:bodyPr>
            <a:normAutofit fontScale="77500" lnSpcReduction="20000"/>
          </a:bodyPr>
          <a:lstStyle/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Exploration </a:t>
            </a:r>
            <a:r>
              <a:rPr lang="en-US" dirty="0"/>
              <a:t>of the world of the </a:t>
            </a:r>
            <a:r>
              <a:rPr lang="en-US" dirty="0" smtClean="0"/>
              <a:t>unconscious</a:t>
            </a:r>
          </a:p>
          <a:p>
            <a:pPr hangingPunct="0">
              <a:buFont typeface="Wingdings" pitchFamily="2" charset="2"/>
              <a:buChar char="§"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Portrayal </a:t>
            </a:r>
            <a:r>
              <a:rPr lang="en-US" dirty="0"/>
              <a:t>of fantasies, dreams, and nightmares</a:t>
            </a:r>
          </a:p>
          <a:p>
            <a:pPr marL="114300" indent="0" hangingPunct="0">
              <a:buNone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Show </a:t>
            </a:r>
            <a:r>
              <a:rPr lang="en-US" dirty="0"/>
              <a:t>the illogical and irrational - disturbing and evocative </a:t>
            </a:r>
            <a:r>
              <a:rPr lang="en-US" dirty="0" smtClean="0"/>
              <a:t>images</a:t>
            </a:r>
          </a:p>
          <a:p>
            <a:pPr hangingPunct="0">
              <a:buFont typeface="Wingdings" pitchFamily="2" charset="2"/>
              <a:buChar char="§"/>
            </a:pPr>
            <a:endParaRPr lang="en-US" b="1" dirty="0"/>
          </a:p>
          <a:p>
            <a:pPr hangingPunct="0">
              <a:buFont typeface="Wingdings" pitchFamily="2" charset="2"/>
              <a:buChar char="§"/>
            </a:pPr>
            <a:r>
              <a:rPr lang="en-US" b="1" dirty="0" smtClean="0"/>
              <a:t>Salvador </a:t>
            </a:r>
            <a:r>
              <a:rPr lang="en-US" b="1" dirty="0"/>
              <a:t>Dali </a:t>
            </a:r>
            <a:r>
              <a:rPr lang="en-US" dirty="0"/>
              <a:t>- Spanish painter/master of Surrealism - </a:t>
            </a:r>
            <a:r>
              <a:rPr lang="en-US" i="1" dirty="0"/>
              <a:t>The Persistence of Memory </a:t>
            </a:r>
            <a:r>
              <a:rPr lang="en-US" dirty="0"/>
              <a:t>(drooping watches)</a:t>
            </a:r>
          </a:p>
          <a:p>
            <a:pPr marL="114300" indent="0" hangingPunc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436" y="3221831"/>
            <a:ext cx="947928" cy="1219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114800" y="152400"/>
            <a:ext cx="4155830" cy="302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ARCHITECTURE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b="1" dirty="0" smtClean="0"/>
              <a:t>Functionalism </a:t>
            </a:r>
            <a:r>
              <a:rPr lang="en-US" dirty="0"/>
              <a:t>= buildings should </a:t>
            </a:r>
            <a:r>
              <a:rPr lang="en-US" dirty="0" smtClean="0"/>
              <a:t>look </a:t>
            </a:r>
            <a:r>
              <a:rPr lang="en-US" dirty="0"/>
              <a:t>and be useful/fulfill the purpose for which they were </a:t>
            </a:r>
            <a:r>
              <a:rPr lang="en-US" dirty="0" smtClean="0"/>
              <a:t>constructed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Rejection </a:t>
            </a:r>
            <a:r>
              <a:rPr lang="en-US" dirty="0"/>
              <a:t>of decoration and </a:t>
            </a:r>
            <a:r>
              <a:rPr lang="en-US" dirty="0" smtClean="0"/>
              <a:t>ornamentation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“Form </a:t>
            </a:r>
            <a:r>
              <a:rPr lang="en-US" dirty="0"/>
              <a:t>follows function” </a:t>
            </a:r>
          </a:p>
          <a:p>
            <a:pPr marL="114300" indent="0" hangingPunct="0">
              <a:buNone/>
            </a:pPr>
            <a:endParaRPr lang="en-US" dirty="0"/>
          </a:p>
          <a:p>
            <a:pPr hangingPunct="0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Chicago School/style of architecture -</a:t>
            </a:r>
          </a:p>
          <a:p>
            <a:pPr marL="571500" indent="-457200" hangingPunct="0">
              <a:buFont typeface="+mj-lt"/>
              <a:buAutoNum type="arabicPeriod"/>
            </a:pPr>
            <a:r>
              <a:rPr lang="en-US" b="1" dirty="0" smtClean="0"/>
              <a:t>Louis </a:t>
            </a:r>
            <a:r>
              <a:rPr lang="en-US" b="1" dirty="0"/>
              <a:t>Sullivan </a:t>
            </a:r>
            <a:r>
              <a:rPr lang="en-US" dirty="0"/>
              <a:t>- “skyscrapers”/the </a:t>
            </a:r>
            <a:r>
              <a:rPr lang="en-US" dirty="0" smtClean="0"/>
              <a:t>elevator </a:t>
            </a:r>
            <a:r>
              <a:rPr lang="en-US" dirty="0"/>
              <a:t>and reinforced concrete and </a:t>
            </a:r>
            <a:r>
              <a:rPr lang="en-US" dirty="0" smtClean="0"/>
              <a:t>steel</a:t>
            </a:r>
          </a:p>
          <a:p>
            <a:pPr marL="571500" indent="-457200" hangingPunct="0">
              <a:buFont typeface="+mj-lt"/>
              <a:buAutoNum type="arabicPeriod"/>
            </a:pPr>
            <a:r>
              <a:rPr lang="en-US" b="1" dirty="0" smtClean="0"/>
              <a:t>Frank </a:t>
            </a:r>
            <a:r>
              <a:rPr lang="en-US" b="1" dirty="0"/>
              <a:t>Lloyd Wright  </a:t>
            </a:r>
            <a:r>
              <a:rPr lang="en-US" dirty="0"/>
              <a:t>- domestic architecture</a:t>
            </a:r>
          </a:p>
          <a:p>
            <a:pPr marL="114300" indent="0" hangingPunc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139462"/>
            <a:ext cx="1467113" cy="18430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521164"/>
            <a:ext cx="1752600" cy="222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0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Bauhaus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hangingPunct="0">
              <a:buNone/>
            </a:pPr>
            <a:r>
              <a:rPr lang="en-US" dirty="0" smtClean="0"/>
              <a:t>1. A </a:t>
            </a:r>
            <a:r>
              <a:rPr lang="en-US" dirty="0"/>
              <a:t>new school of architecture founded in the 1920’s in </a:t>
            </a:r>
            <a:r>
              <a:rPr lang="en-US" dirty="0" smtClean="0"/>
              <a:t> 	Germany</a:t>
            </a:r>
            <a:endParaRPr lang="en-US" dirty="0"/>
          </a:p>
          <a:p>
            <a:pPr marL="114300" indent="0" hangingPunc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Walter Gropius </a:t>
            </a:r>
            <a:r>
              <a:rPr lang="en-US" dirty="0" smtClean="0"/>
              <a:t>- founder of the Bauhaus</a:t>
            </a:r>
          </a:p>
          <a:p>
            <a:pPr marL="114300" indent="0" hangingPunct="0">
              <a:buNone/>
            </a:pPr>
            <a:r>
              <a:rPr lang="en-US" dirty="0" smtClean="0"/>
              <a:t>3. Le Corbusier</a:t>
            </a:r>
          </a:p>
          <a:p>
            <a:pPr marL="114300" indent="0" hangingPunct="0">
              <a:buNone/>
            </a:pPr>
            <a:r>
              <a:rPr lang="en-US" dirty="0" smtClean="0"/>
              <a:t>4. Stripped down unornamented steel, concrete and glass boxes</a:t>
            </a:r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0"/>
            <a:ext cx="1891284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64" y="3792414"/>
            <a:ext cx="2231136" cy="2754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6546903"/>
            <a:ext cx="1846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WALTER GROPIUS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0" y="6546903"/>
            <a:ext cx="151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 CORBUSIER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87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7467600" cy="5775722"/>
          </a:xfrm>
        </p:spPr>
      </p:pic>
      <p:sp>
        <p:nvSpPr>
          <p:cNvPr id="5" name="TextBox 4"/>
          <p:cNvSpPr txBox="1"/>
          <p:nvPr/>
        </p:nvSpPr>
        <p:spPr>
          <a:xfrm>
            <a:off x="304800" y="6248400"/>
            <a:ext cx="689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BAUHAUS DESIGN -&gt; MODERNISM IN ARCHITECTURE -&gt; “LESS IS MORE”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MUSICAL THEATER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hangingPunct="0">
              <a:buNone/>
            </a:pPr>
            <a:endParaRPr lang="en-US" dirty="0"/>
          </a:p>
          <a:p>
            <a:pPr hangingPunct="0"/>
            <a:r>
              <a:rPr lang="en-US" dirty="0"/>
              <a:t>1. The blending of popular and classical music and theater</a:t>
            </a:r>
          </a:p>
          <a:p>
            <a:pPr hangingPunct="0"/>
            <a:r>
              <a:rPr lang="en-US" dirty="0"/>
              <a:t>2. Influence of jazz</a:t>
            </a:r>
          </a:p>
          <a:p>
            <a:pPr hangingPunct="0"/>
            <a:r>
              <a:rPr lang="en-US" dirty="0"/>
              <a:t>3. Kurt Weill’s </a:t>
            </a:r>
            <a:r>
              <a:rPr lang="en-US" i="1" dirty="0"/>
              <a:t>The </a:t>
            </a:r>
            <a:r>
              <a:rPr lang="en-US" i="1" dirty="0" err="1"/>
              <a:t>Threepenny</a:t>
            </a:r>
            <a:r>
              <a:rPr lang="en-US" i="1" dirty="0"/>
              <a:t> Opera </a:t>
            </a:r>
            <a:r>
              <a:rPr lang="en-US" dirty="0"/>
              <a:t>- gangsters and hookers/“Mac the Knife”</a:t>
            </a:r>
          </a:p>
          <a:p>
            <a:pPr hangingPunct="0"/>
            <a:r>
              <a:rPr lang="en-US" dirty="0"/>
              <a:t>4. George Gershwin - </a:t>
            </a:r>
            <a:r>
              <a:rPr lang="en-US" i="1" dirty="0"/>
              <a:t>Rhapsody in Blue</a:t>
            </a:r>
            <a:r>
              <a:rPr lang="en-US" dirty="0"/>
              <a:t> 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452446"/>
            <a:ext cx="2958215" cy="2948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022969"/>
            <a:ext cx="2274634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REJECTION OF MODERN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Traditionalists </a:t>
            </a:r>
            <a:r>
              <a:rPr lang="en-US" dirty="0"/>
              <a:t>denounced modern art as degeneracy and </a:t>
            </a:r>
            <a:r>
              <a:rPr lang="en-US" dirty="0" smtClean="0"/>
              <a:t>decadence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 smtClean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Hitler </a:t>
            </a:r>
            <a:r>
              <a:rPr lang="en-US" dirty="0"/>
              <a:t>and the Nazi said modern art was “degenerate” or “Jewish” </a:t>
            </a:r>
            <a:r>
              <a:rPr lang="en-US" dirty="0" smtClean="0"/>
              <a:t>art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 smtClean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Nazis </a:t>
            </a:r>
            <a:r>
              <a:rPr lang="en-US" dirty="0"/>
              <a:t>favored a 19</a:t>
            </a:r>
            <a:r>
              <a:rPr lang="en-US" baseline="30000" dirty="0"/>
              <a:t>th</a:t>
            </a:r>
            <a:r>
              <a:rPr lang="en-US" dirty="0"/>
              <a:t> century style of art which glorified the strong, healthy and </a:t>
            </a:r>
            <a:r>
              <a:rPr lang="en-US" dirty="0" smtClean="0"/>
              <a:t>heroic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Soviet Union - </a:t>
            </a:r>
            <a:r>
              <a:rPr lang="en-US" b="1" dirty="0"/>
              <a:t>“socialist realism” </a:t>
            </a:r>
            <a:r>
              <a:rPr lang="en-US" dirty="0"/>
              <a:t>= a boy and his tractor/brawny factory workers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26503"/>
            <a:ext cx="3657600" cy="240985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47800"/>
            <a:ext cx="4114800" cy="2790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5238750"/>
            <a:ext cx="22860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 hangingPunct="0">
              <a:buNone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Started </a:t>
            </a:r>
            <a:r>
              <a:rPr lang="en-US" dirty="0"/>
              <a:t>with Stravinsky at the start of the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century</a:t>
            </a:r>
          </a:p>
          <a:p>
            <a:pPr marL="628650" indent="-514350" hangingPunct="0">
              <a:buFont typeface="+mj-lt"/>
              <a:buAutoNum type="arabicPeriod"/>
            </a:pPr>
            <a:endParaRPr lang="en-US" dirty="0" smtClean="0"/>
          </a:p>
          <a:p>
            <a:pPr marL="628650" indent="-514350" hangingPunct="0">
              <a:buFont typeface="+mj-lt"/>
              <a:buAutoNum type="arabicPeriod"/>
            </a:pPr>
            <a:r>
              <a:rPr lang="en-US" b="1" dirty="0" smtClean="0"/>
              <a:t>Atonal </a:t>
            </a:r>
            <a:r>
              <a:rPr lang="en-US" b="1" dirty="0"/>
              <a:t>music </a:t>
            </a:r>
            <a:r>
              <a:rPr lang="en-US" dirty="0"/>
              <a:t>- radical new style of music </a:t>
            </a:r>
            <a:endParaRPr lang="en-US" dirty="0" smtClean="0"/>
          </a:p>
          <a:p>
            <a:pPr marL="628650" indent="-514350" hangingPunct="0">
              <a:buFont typeface="+mj-lt"/>
              <a:buAutoNum type="arabicPeriod"/>
            </a:pPr>
            <a:endParaRPr lang="en-US" dirty="0"/>
          </a:p>
          <a:p>
            <a:pPr marL="628650" indent="-514350" hangingPunct="0">
              <a:buFont typeface="+mj-lt"/>
              <a:buAutoNum type="arabicPeriod"/>
            </a:pPr>
            <a:r>
              <a:rPr lang="en-US" dirty="0" smtClean="0"/>
              <a:t>Arnold </a:t>
            </a:r>
            <a:r>
              <a:rPr lang="en-US" dirty="0"/>
              <a:t>Schonberg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2631281"/>
            <a:ext cx="1905000" cy="2400300"/>
          </a:xfrm>
        </p:spPr>
      </p:pic>
    </p:spTree>
    <p:extLst>
      <p:ext uri="{BB962C8B-B14F-4D97-AF65-F5344CB8AC3E}">
        <p14:creationId xmlns:p14="http://schemas.microsoft.com/office/powerpoint/2010/main" val="418829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Lost Generation”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 hangingPunct="0">
              <a:buFont typeface="+mj-lt"/>
              <a:buAutoNum type="arabicPeriod"/>
            </a:pPr>
            <a:r>
              <a:rPr lang="en-US" dirty="0" smtClean="0"/>
              <a:t>American </a:t>
            </a:r>
            <a:r>
              <a:rPr lang="en-US" dirty="0"/>
              <a:t>writers after WW </a:t>
            </a:r>
            <a:r>
              <a:rPr lang="en-US" dirty="0" smtClean="0"/>
              <a:t>I</a:t>
            </a:r>
          </a:p>
          <a:p>
            <a:pPr marL="571500" indent="-457200" hangingPunct="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/>
              <a:t>New style of writing - simple and direct/less flowery </a:t>
            </a:r>
            <a:endParaRPr lang="en-US" dirty="0" smtClean="0"/>
          </a:p>
          <a:p>
            <a:pPr marL="571500" indent="-457200" hangingPunct="0">
              <a:buFont typeface="+mj-lt"/>
              <a:buAutoNum type="arabicPeriod"/>
            </a:pPr>
            <a:r>
              <a:rPr lang="en-US" dirty="0" smtClean="0"/>
              <a:t>F</a:t>
            </a:r>
            <a:r>
              <a:rPr lang="en-US" dirty="0"/>
              <a:t>. Scott Fitzgerald - </a:t>
            </a:r>
            <a:r>
              <a:rPr lang="en-US" i="1" dirty="0"/>
              <a:t>The Great </a:t>
            </a:r>
            <a:r>
              <a:rPr lang="en-US" i="1" dirty="0" smtClean="0"/>
              <a:t>Gatsby</a:t>
            </a:r>
            <a:endParaRPr lang="en-US" dirty="0"/>
          </a:p>
          <a:p>
            <a:pPr marL="571500" indent="-457200" hangingPunct="0">
              <a:buFont typeface="+mj-lt"/>
              <a:buAutoNum type="arabicPeriod"/>
            </a:pPr>
            <a:r>
              <a:rPr lang="en-US" dirty="0" smtClean="0"/>
              <a:t>Ernest </a:t>
            </a:r>
            <a:r>
              <a:rPr lang="en-US" dirty="0"/>
              <a:t>Hemingway - </a:t>
            </a:r>
            <a:r>
              <a:rPr lang="en-US" i="1" dirty="0"/>
              <a:t>The Sun Also Rises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429000"/>
            <a:ext cx="5324475" cy="327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81400"/>
            <a:ext cx="2971800" cy="18911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2400"/>
            <a:ext cx="1143000" cy="18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MODERNISM IN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hangingPunct="0">
              <a:buFont typeface="Wingdings" pitchFamily="2" charset="2"/>
              <a:buChar char="§"/>
            </a:pPr>
            <a:r>
              <a:rPr lang="en-US" b="1" dirty="0"/>
              <a:t>“stream of consciousness” </a:t>
            </a:r>
            <a:r>
              <a:rPr lang="en-US" dirty="0"/>
              <a:t>= modernist style of writing/interior monologue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James Joyce </a:t>
            </a:r>
            <a:r>
              <a:rPr lang="en-US" dirty="0"/>
              <a:t>- </a:t>
            </a:r>
          </a:p>
          <a:p>
            <a:pPr marL="114300" indent="0" hangingPunct="0">
              <a:buNone/>
            </a:pPr>
            <a:r>
              <a:rPr lang="en-US" dirty="0"/>
              <a:t> </a:t>
            </a:r>
            <a:r>
              <a:rPr lang="en-US" dirty="0" smtClean="0"/>
              <a:t> 1</a:t>
            </a:r>
            <a:r>
              <a:rPr lang="en-US" dirty="0"/>
              <a:t>. Irish modernist writer</a:t>
            </a:r>
          </a:p>
          <a:p>
            <a:pPr marL="114300" indent="0" hangingPunct="0">
              <a:buNone/>
            </a:pPr>
            <a:r>
              <a:rPr lang="en-US" dirty="0" smtClean="0"/>
              <a:t>  2</a:t>
            </a:r>
            <a:r>
              <a:rPr lang="en-US" dirty="0"/>
              <a:t>. Use of stream of consciousness in his </a:t>
            </a:r>
            <a:r>
              <a:rPr lang="en-US" dirty="0" smtClean="0"/>
              <a:t>  	writing</a:t>
            </a:r>
            <a:endParaRPr lang="en-US" dirty="0"/>
          </a:p>
          <a:p>
            <a:pPr marL="114300" indent="0" hangingPunct="0">
              <a:buNone/>
            </a:pPr>
            <a:r>
              <a:rPr lang="en-US" i="1" dirty="0" smtClean="0"/>
              <a:t>  3. Ulysses</a:t>
            </a:r>
            <a:r>
              <a:rPr lang="en-US" dirty="0" smtClean="0"/>
              <a:t> </a:t>
            </a:r>
            <a:r>
              <a:rPr lang="en-US" dirty="0"/>
              <a:t>- his masterpiece novel </a:t>
            </a:r>
            <a:r>
              <a:rPr lang="en-US" dirty="0" smtClean="0"/>
              <a:t>	/</a:t>
            </a:r>
            <a:r>
              <a:rPr lang="en-US" dirty="0"/>
              <a:t>banned in the USA/ new, </a:t>
            </a:r>
            <a:r>
              <a:rPr lang="en-US" dirty="0" smtClean="0"/>
              <a:t>	shocking</a:t>
            </a:r>
            <a:r>
              <a:rPr lang="en-US" dirty="0"/>
              <a:t>, and scandalous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/>
          </a:p>
          <a:p>
            <a:pPr marL="114300" indent="0" hangingPunc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hangingPunct="0">
              <a:buFont typeface="Wingdings" pitchFamily="2" charset="2"/>
              <a:buChar char="§"/>
            </a:pPr>
            <a:r>
              <a:rPr lang="en-US" b="1" dirty="0"/>
              <a:t>Herman </a:t>
            </a:r>
            <a:r>
              <a:rPr lang="en-US" b="1" dirty="0" err="1"/>
              <a:t>Hesse</a:t>
            </a:r>
            <a:r>
              <a:rPr lang="en-US" b="1" dirty="0"/>
              <a:t> </a:t>
            </a:r>
            <a:r>
              <a:rPr lang="en-US" dirty="0"/>
              <a:t>- </a:t>
            </a:r>
          </a:p>
          <a:p>
            <a:pPr hangingPunct="0"/>
            <a:r>
              <a:rPr lang="en-US" dirty="0"/>
              <a:t>1. German modernist writer</a:t>
            </a:r>
          </a:p>
          <a:p>
            <a:pPr hangingPunct="0"/>
            <a:r>
              <a:rPr lang="en-US" dirty="0"/>
              <a:t>2. Interest and use of psychology in his novels</a:t>
            </a:r>
          </a:p>
          <a:p>
            <a:pPr hangingPunct="0"/>
            <a:r>
              <a:rPr lang="en-US" dirty="0"/>
              <a:t>3. Interest in Eastern religions - </a:t>
            </a:r>
            <a:r>
              <a:rPr lang="en-US" i="1" dirty="0"/>
              <a:t>Siddhartha </a:t>
            </a:r>
            <a:endParaRPr lang="en-US" dirty="0"/>
          </a:p>
          <a:p>
            <a:pPr hangingPunct="0">
              <a:buFont typeface="Wingdings" pitchFamily="2" charset="2"/>
              <a:buChar char="§"/>
            </a:pPr>
            <a:endParaRPr lang="en-US" b="1" dirty="0" smtClean="0"/>
          </a:p>
          <a:p>
            <a:pPr hangingPunct="0">
              <a:buFont typeface="Wingdings" pitchFamily="2" charset="2"/>
              <a:buChar char="§"/>
            </a:pPr>
            <a:endParaRPr lang="en-US" b="1" dirty="0"/>
          </a:p>
          <a:p>
            <a:pPr hangingPunct="0">
              <a:buFont typeface="Wingdings" pitchFamily="2" charset="2"/>
              <a:buChar char="§"/>
            </a:pPr>
            <a:endParaRPr lang="en-US" b="1" dirty="0" smtClean="0"/>
          </a:p>
          <a:p>
            <a:pPr hangingPunct="0">
              <a:buFont typeface="Wingdings" pitchFamily="2" charset="2"/>
              <a:buChar char="§"/>
            </a:pPr>
            <a:endParaRPr lang="en-US" b="1" dirty="0"/>
          </a:p>
          <a:p>
            <a:pPr hangingPunct="0">
              <a:buFont typeface="Wingdings" pitchFamily="2" charset="2"/>
              <a:buChar char="§"/>
            </a:pPr>
            <a:endParaRPr lang="en-US" b="1" dirty="0" smtClean="0"/>
          </a:p>
          <a:p>
            <a:pPr hangingPunct="0">
              <a:buFont typeface="Wingdings" pitchFamily="2" charset="2"/>
              <a:buChar char="§"/>
            </a:pPr>
            <a:endParaRPr lang="en-US" b="1" dirty="0"/>
          </a:p>
          <a:p>
            <a:pPr hangingPunct="0">
              <a:buFont typeface="Wingdings" pitchFamily="2" charset="2"/>
              <a:buChar char="§"/>
            </a:pPr>
            <a:endParaRPr lang="en-US" b="1" dirty="0" smtClean="0"/>
          </a:p>
          <a:p>
            <a:pPr hangingPunct="0">
              <a:buFont typeface="Wingdings" pitchFamily="2" charset="2"/>
              <a:buChar char="§"/>
            </a:pPr>
            <a:endParaRPr lang="en-US" b="1" dirty="0"/>
          </a:p>
          <a:p>
            <a:pPr hangingPunct="0">
              <a:buFont typeface="Wingdings" pitchFamily="2" charset="2"/>
              <a:buChar char="§"/>
            </a:pPr>
            <a:endParaRPr lang="en-US" b="1" dirty="0" smtClean="0"/>
          </a:p>
          <a:p>
            <a:pPr hangingPunct="0">
              <a:buFont typeface="Wingdings" pitchFamily="2" charset="2"/>
              <a:buChar char="§"/>
            </a:pPr>
            <a:r>
              <a:rPr lang="en-US" b="1" dirty="0" smtClean="0"/>
              <a:t>Virginia </a:t>
            </a:r>
            <a:r>
              <a:rPr lang="en-US" b="1" dirty="0" err="1"/>
              <a:t>Woolfe</a:t>
            </a:r>
            <a:r>
              <a:rPr lang="en-US" b="1" dirty="0"/>
              <a:t> </a:t>
            </a:r>
            <a:r>
              <a:rPr lang="en-US" dirty="0"/>
              <a:t>- </a:t>
            </a:r>
          </a:p>
          <a:p>
            <a:pPr hangingPunct="0"/>
            <a:r>
              <a:rPr lang="en-US" dirty="0"/>
              <a:t>1. British modernist writer</a:t>
            </a:r>
          </a:p>
          <a:p>
            <a:pPr hangingPunct="0"/>
            <a:r>
              <a:rPr lang="en-US" dirty="0"/>
              <a:t>2. Use of stream of consciousness</a:t>
            </a:r>
          </a:p>
          <a:p>
            <a:pPr hangingPunct="0"/>
            <a:r>
              <a:rPr lang="en-US" dirty="0"/>
              <a:t>3. Feminism - </a:t>
            </a:r>
            <a:r>
              <a:rPr lang="en-US" i="1" dirty="0"/>
              <a:t>A Room of One’s Own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3733800"/>
            <a:ext cx="3627657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895600"/>
            <a:ext cx="13525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2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CARL JUNG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hangingPunct="0">
              <a:buFont typeface="Wingdings" pitchFamily="2" charset="2"/>
              <a:buChar char="§"/>
            </a:pPr>
            <a:r>
              <a:rPr lang="en-US" dirty="0"/>
              <a:t>Popularization of Freudian ideas</a:t>
            </a:r>
          </a:p>
          <a:p>
            <a:pPr marL="114300" indent="0" hangingPunct="0">
              <a:buNone/>
            </a:pPr>
            <a:r>
              <a:rPr lang="en-US" dirty="0"/>
              <a:t> </a:t>
            </a:r>
          </a:p>
          <a:p>
            <a:pPr hangingPunct="0">
              <a:buFont typeface="Wingdings" pitchFamily="2" charset="2"/>
              <a:buChar char="§"/>
            </a:pPr>
            <a:r>
              <a:rPr lang="en-US" b="1" dirty="0"/>
              <a:t>Carl Jung </a:t>
            </a:r>
            <a:r>
              <a:rPr lang="en-US" dirty="0"/>
              <a:t>- pupil of Freud’s/collective </a:t>
            </a:r>
            <a:r>
              <a:rPr lang="en-US" dirty="0" smtClean="0"/>
              <a:t>unconsciousness/ archetypes/myths</a:t>
            </a:r>
            <a:r>
              <a:rPr lang="en-US" dirty="0"/>
              <a:t>, religions and philosophy 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58683"/>
            <a:ext cx="3657600" cy="4345497"/>
          </a:xfrm>
        </p:spPr>
      </p:pic>
    </p:spTree>
    <p:extLst>
      <p:ext uri="{BB962C8B-B14F-4D97-AF65-F5344CB8AC3E}">
        <p14:creationId xmlns:p14="http://schemas.microsoft.com/office/powerpoint/2010/main" val="11688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hangingPunct="0"/>
            <a:r>
              <a:rPr lang="en-US" u="sng" dirty="0"/>
              <a:t>THE HEROIC AGE OF PHYSICS:</a:t>
            </a:r>
            <a:endParaRPr lang="en-US" dirty="0"/>
          </a:p>
          <a:p>
            <a:pPr hangingPunct="0"/>
            <a:r>
              <a:rPr lang="en-US" dirty="0"/>
              <a:t> </a:t>
            </a:r>
          </a:p>
          <a:p>
            <a:pPr hangingPunct="0"/>
            <a:r>
              <a:rPr lang="en-US" dirty="0"/>
              <a:t>Subatomic research</a:t>
            </a:r>
          </a:p>
          <a:p>
            <a:pPr hangingPunct="0"/>
            <a:r>
              <a:rPr lang="en-US" dirty="0"/>
              <a:t> </a:t>
            </a:r>
          </a:p>
          <a:p>
            <a:pPr hangingPunct="0"/>
            <a:r>
              <a:rPr lang="en-US" dirty="0"/>
              <a:t>The splitting of the atom</a:t>
            </a:r>
          </a:p>
          <a:p>
            <a:pPr hangingPunct="0"/>
            <a:r>
              <a:rPr lang="en-US" dirty="0"/>
              <a:t> </a:t>
            </a:r>
          </a:p>
          <a:p>
            <a:pPr hangingPunct="0"/>
            <a:r>
              <a:rPr lang="en-US" dirty="0"/>
              <a:t>The road to the atomic bomb</a:t>
            </a:r>
          </a:p>
          <a:p>
            <a:pPr hangingPunct="0"/>
            <a:r>
              <a:rPr lang="en-US" dirty="0"/>
              <a:t> </a:t>
            </a:r>
          </a:p>
          <a:p>
            <a:pPr hangingPunct="0"/>
            <a:r>
              <a:rPr lang="en-US" dirty="0"/>
              <a:t>Ernest Rutherford</a:t>
            </a:r>
          </a:p>
          <a:p>
            <a:pPr hangingPunct="0"/>
            <a:r>
              <a:rPr lang="en-US" dirty="0"/>
              <a:t> </a:t>
            </a:r>
          </a:p>
          <a:p>
            <a:pPr hangingPunct="0"/>
            <a:r>
              <a:rPr lang="en-US" dirty="0"/>
              <a:t>Werner Heisenberg - the uncertainty principle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8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</TotalTime>
  <Words>685</Words>
  <Application>Microsoft Office PowerPoint</Application>
  <PresentationFormat>On-screen Show (4:3)</PresentationFormat>
  <Paragraphs>227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Adjacency</vt:lpstr>
      <vt:lpstr> THE EXPANSION OF MASS CULTURE AND MASS LEISURE </vt:lpstr>
      <vt:lpstr>THE CULTURE OF THE 1920’s</vt:lpstr>
      <vt:lpstr>WEIMAR BERLIN</vt:lpstr>
      <vt:lpstr> THE CHARLESTON -&gt; THE NEW DANCE CRAZE OF THE 1920’S</vt:lpstr>
      <vt:lpstr>PowerPoint Presentation</vt:lpstr>
      <vt:lpstr>PowerPoint Presentation</vt:lpstr>
      <vt:lpstr>ART BETWEEN THE WARS</vt:lpstr>
      <vt:lpstr>RADIO AND MOVIES</vt:lpstr>
      <vt:lpstr>MASS LEISURE</vt:lpstr>
      <vt:lpstr>PowerPoint Presentation</vt:lpstr>
      <vt:lpstr>PowerPoint Presentation</vt:lpstr>
      <vt:lpstr>THE DADA  MOVMENT</vt:lpstr>
      <vt:lpstr>SURREALISM</vt:lpstr>
      <vt:lpstr>MODERN ARCHITECTURE</vt:lpstr>
      <vt:lpstr>Bauhaus </vt:lpstr>
      <vt:lpstr>PowerPoint Presentation</vt:lpstr>
      <vt:lpstr>MUSICAL THEATER</vt:lpstr>
      <vt:lpstr>REJECTION OF MODERN ART</vt:lpstr>
      <vt:lpstr>MODERN MUSIC</vt:lpstr>
      <vt:lpstr>“The Lost Generation”</vt:lpstr>
      <vt:lpstr>MODERNISM IN LITERATURE</vt:lpstr>
      <vt:lpstr>CARL JUNG</vt:lpstr>
      <vt:lpstr>PowerPoint Presentation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Glenn</dc:creator>
  <cp:lastModifiedBy>Richard Glenn</cp:lastModifiedBy>
  <cp:revision>21</cp:revision>
  <dcterms:created xsi:type="dcterms:W3CDTF">2012-04-16T15:30:56Z</dcterms:created>
  <dcterms:modified xsi:type="dcterms:W3CDTF">2015-04-29T17:06:33Z</dcterms:modified>
</cp:coreProperties>
</file>