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56" r:id="rId3"/>
    <p:sldId id="257" r:id="rId4"/>
    <p:sldId id="258" r:id="rId5"/>
    <p:sldId id="259" r:id="rId6"/>
    <p:sldId id="357" r:id="rId7"/>
    <p:sldId id="359" r:id="rId8"/>
    <p:sldId id="358" r:id="rId9"/>
    <p:sldId id="260" r:id="rId10"/>
    <p:sldId id="261" r:id="rId11"/>
    <p:sldId id="262" r:id="rId12"/>
    <p:sldId id="263" r:id="rId13"/>
    <p:sldId id="360" r:id="rId14"/>
    <p:sldId id="264" r:id="rId15"/>
    <p:sldId id="265" r:id="rId16"/>
    <p:sldId id="266" r:id="rId17"/>
    <p:sldId id="268" r:id="rId18"/>
    <p:sldId id="269" r:id="rId19"/>
    <p:sldId id="270" r:id="rId20"/>
    <p:sldId id="271" r:id="rId21"/>
    <p:sldId id="272" r:id="rId22"/>
    <p:sldId id="274" r:id="rId23"/>
    <p:sldId id="273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308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9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55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41AC52F-C34E-449F-BBF7-68C3CC2C61AF}" type="datetimeFigureOut">
              <a:rPr lang="en-US" smtClean="0"/>
              <a:t>3/19/2013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A16851F-AB9B-43EB-A3AB-3043DBFDF7BD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 EURO: REVIEW SHEET FOR THE MIDTERM ON THE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From Napoleon to the Road to WW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5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 BONAPARTE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was born in Corsica.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 BONAPARTE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Helps overthrow the Directory </a:t>
            </a:r>
            <a:r>
              <a:rPr lang="en-US" dirty="0" smtClean="0">
                <a:sym typeface="Wingdings" pitchFamily="2" charset="2"/>
              </a:rPr>
              <a:t> coup of </a:t>
            </a:r>
            <a:r>
              <a:rPr lang="en-US" dirty="0" err="1" smtClean="0">
                <a:sym typeface="Wingdings" pitchFamily="2" charset="2"/>
              </a:rPr>
              <a:t>Brumaire</a:t>
            </a:r>
            <a:endParaRPr lang="en-US" dirty="0" smtClean="0">
              <a:sym typeface="Wingdings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6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CONCORDAT OF 1801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Treaty between the Pope and Napoleon</a:t>
            </a:r>
          </a:p>
          <a:p>
            <a:r>
              <a:rPr lang="en-US" dirty="0" smtClean="0"/>
              <a:t>Reestablishes the Catholic Church in France and gave the Pope limited authority over French clergy</a:t>
            </a:r>
          </a:p>
          <a:p>
            <a:r>
              <a:rPr lang="en-US" dirty="0" smtClean="0"/>
              <a:t>Pope agrees to acknowledge the legitimacy of the French Revolution and Napoleon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6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NAPOLEON’S GRAND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enlarged France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Dependent states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Allied states</a:t>
            </a:r>
          </a:p>
        </p:txBody>
      </p:sp>
    </p:spTree>
    <p:extLst>
      <p:ext uri="{BB962C8B-B14F-4D97-AF65-F5344CB8AC3E}">
        <p14:creationId xmlns:p14="http://schemas.microsoft.com/office/powerpoint/2010/main" val="266458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MALTHUS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Author of </a:t>
            </a:r>
            <a:r>
              <a:rPr lang="en-US" u="sng" dirty="0" smtClean="0"/>
              <a:t>Principles of Population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079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POPULATION/FOOD SUPPLY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Malthus said there was an inverse relationship between ________ and _________.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52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BURSCHENSCHAFTEN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German student groups that desired liberalism and German unification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96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CONTINENTAL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Napoleon’s plan to defeat Britain through economic warfare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2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TRAFALGAR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Major naval battle of the Napoleonic Wars -&gt; Britain sinks French fleet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WATERLOO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final battle that defeated Napoleon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0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INDUSTRIAL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began in Britain in the mid 18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75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KARLSBAD DECREES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A set of restrictions that shut down the </a:t>
            </a:r>
            <a:r>
              <a:rPr lang="en-US" dirty="0" err="1" smtClean="0"/>
              <a:t>burschenschaften</a:t>
            </a:r>
            <a:r>
              <a:rPr lang="en-US" dirty="0" smtClean="0"/>
              <a:t> and placed strict control and censorship over German universities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80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AGRICULTURAL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preceded the Industrial Revolution in Britain and created surplus profits and surplus labor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8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BRITAIN AND THE INDUSTRIAL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dirty="0" smtClean="0"/>
              <a:t>Profits from trade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Geography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Stable government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Laissez-faire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Surplus labor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ag</a:t>
            </a:r>
            <a:r>
              <a:rPr lang="en-US" dirty="0" smtClean="0"/>
              <a:t>. Rev.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0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STEAM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First used to pump water out of coal mines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74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HARGREAVE’S SPINNING JENNY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First machine developed to spin cotton into thread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0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In what industry was Cartwright’s power loom used?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6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CORT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developed an improved method of manufacturing iron that involved a process called “</a:t>
            </a:r>
            <a:r>
              <a:rPr lang="en-US" dirty="0" err="1" smtClean="0"/>
              <a:t>puddling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96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GEORGE STEPHENSON’S ROCKET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was the first commercial railroad, I ran from Manchester to Liverpool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0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FACTORY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a new way of organizing labor in the industrial revolution – gather workers and machines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14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FACTORY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Fines and firings for adults</a:t>
            </a:r>
          </a:p>
          <a:p>
            <a:pPr marL="137160" indent="0">
              <a:buNone/>
            </a:pPr>
            <a:r>
              <a:rPr lang="en-US" dirty="0" smtClean="0"/>
              <a:t>Beatings for children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55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GREAT EXHIBITION OF 1851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It was held in the Crystal Palace in London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3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CONTINENTAL INDUSTRIALIZATION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was delayed on the continent because of the French Revolution and Napoleonic Wars</a:t>
            </a:r>
          </a:p>
        </p:txBody>
      </p:sp>
    </p:spTree>
    <p:extLst>
      <p:ext uri="{BB962C8B-B14F-4D97-AF65-F5344CB8AC3E}">
        <p14:creationId xmlns:p14="http://schemas.microsoft.com/office/powerpoint/2010/main" val="11873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 BETWEEN BRITISH AND CONTINENTAL INDUSTRIALIZATION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Britain = private individuals</a:t>
            </a:r>
          </a:p>
          <a:p>
            <a:pPr marL="137160" indent="0">
              <a:buNone/>
            </a:pPr>
            <a:r>
              <a:rPr lang="en-US" dirty="0" smtClean="0"/>
              <a:t>Continental Europe = governments and big banks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27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IRISH FAMINE – POTATO BLIGHT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caused massive starvation in Ireland in the “hungry forties“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74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EDWIN CHADWICK – SANITARY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advocated piped water and sewerage to improve the cities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77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SOCIAL CLASSES OF THE INDUSTRIAL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7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CHARTISM AND THE PEOPLE’S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was a movement for voting rights and reform of parliament in Britain -&gt; it failed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5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LUDDITES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Artisans who protested industrialization and attacked and destroyed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4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CONGRESS OF VIENNA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Organized by the quadruple alliance to restore the balance of power and the old regimes following the defeat Napoleon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KLEMENS VON METTERNICH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/>
              <a:t>I was organizer and mastermind of the Congress of Vienna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14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ideology hated radical change, liberalism, and nationalism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2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GREEK REVOLT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was the only revolution that the old regimes supported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39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PETERLOO MASSACRE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Innocent peaceful protesters were shot down in Britain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3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IGNORE THE PARLIAMENT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How did Bismarck win the “constitutional struggle” in Prussia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6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KARLSBAD DECREES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These were imposed on the German states by Metternich -&gt; they cracked down on liberalism and nationalism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1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MALTHUS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believed that it was fruitless and pointless to help or feed the poor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6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RICARDO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The iron law of wages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1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LIBERALISM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is another name for laissez-faire or free market economics -&gt; </a:t>
            </a:r>
            <a:r>
              <a:rPr lang="en-US" dirty="0" err="1" smtClean="0"/>
              <a:t>govt</a:t>
            </a:r>
            <a:r>
              <a:rPr lang="en-US" dirty="0" smtClean="0"/>
              <a:t> should stay out of the 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1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Natural rights</a:t>
            </a:r>
          </a:p>
          <a:p>
            <a:pPr marL="137160" indent="0">
              <a:buNone/>
            </a:pPr>
            <a:r>
              <a:rPr lang="en-US" dirty="0" smtClean="0"/>
              <a:t>Constitutions</a:t>
            </a:r>
          </a:p>
          <a:p>
            <a:pPr marL="137160" indent="0">
              <a:buNone/>
            </a:pPr>
            <a:r>
              <a:rPr lang="en-US" dirty="0" smtClean="0"/>
              <a:t>Limited governments</a:t>
            </a:r>
          </a:p>
          <a:p>
            <a:pPr marL="137160" indent="0">
              <a:buNone/>
            </a:pPr>
            <a:r>
              <a:rPr lang="en-US" dirty="0" smtClean="0"/>
              <a:t>Limited voting = property owners</a:t>
            </a:r>
          </a:p>
          <a:p>
            <a:pPr marL="137160" indent="0">
              <a:buNone/>
            </a:pPr>
            <a:r>
              <a:rPr lang="en-US" dirty="0" smtClean="0"/>
              <a:t>Civil liberties</a:t>
            </a:r>
          </a:p>
          <a:p>
            <a:pPr marL="137160" indent="0">
              <a:buNone/>
            </a:pPr>
            <a:r>
              <a:rPr lang="en-US" dirty="0" smtClean="0"/>
              <a:t>Religious toleration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4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UTOPIAN SOCIALISM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Charles Fourier</a:t>
            </a:r>
          </a:p>
          <a:p>
            <a:r>
              <a:rPr lang="en-US" dirty="0" smtClean="0"/>
              <a:t>Louis Blanc</a:t>
            </a:r>
          </a:p>
          <a:p>
            <a:r>
              <a:rPr lang="en-US" dirty="0" smtClean="0"/>
              <a:t>Saint-Simon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44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REFORM BILL OF 1832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4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REVOLUTIONS OF 1848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5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FRANKFURT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GUISEPPE MAZZINI – YOUNG ITALY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ROMANTICISM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Reaction against industrialization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Reaction against enlightenment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Focus on feeling, impulse, the heart not the head</a:t>
            </a:r>
          </a:p>
          <a:p>
            <a:pPr marL="514350" indent="-514350">
              <a:buAutoNum type="arabicPeriod"/>
            </a:pPr>
            <a:r>
              <a:rPr lang="en-US" dirty="0" smtClean="0"/>
              <a:t>Worship of nature</a:t>
            </a:r>
          </a:p>
          <a:p>
            <a:pPr marL="514350" indent="-514350">
              <a:buAutoNum type="arabicPeriod"/>
            </a:pPr>
            <a:r>
              <a:rPr lang="en-US" dirty="0" smtClean="0"/>
              <a:t>Fascinated by the supernatural and the grotesque</a:t>
            </a:r>
          </a:p>
          <a:p>
            <a:pPr marL="514350" indent="-514350">
              <a:buAutoNum type="arabicPeriod"/>
            </a:pPr>
            <a:r>
              <a:rPr lang="en-US" dirty="0" smtClean="0"/>
              <a:t>Fascinated with the past – the medieval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1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BRITISH ROMANTIC POETS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7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ROMANTICISM IN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Landscapes and nature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36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ROMANTICISM IN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NeoGothic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1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NAPOLEON III AND THE 2</a:t>
            </a:r>
            <a:r>
              <a:rPr lang="en-US" baseline="30000" dirty="0" smtClean="0"/>
              <a:t>ND</a:t>
            </a:r>
            <a:r>
              <a:rPr lang="en-US" dirty="0" smtClean="0"/>
              <a:t>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6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CRIMEAN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Russia versus Ottoman Empire</a:t>
            </a:r>
          </a:p>
          <a:p>
            <a:r>
              <a:rPr lang="en-US" dirty="0" smtClean="0"/>
              <a:t>British and French join Ottomans</a:t>
            </a:r>
          </a:p>
          <a:p>
            <a:r>
              <a:rPr lang="en-US" dirty="0" smtClean="0"/>
              <a:t>Balance of power conflict</a:t>
            </a:r>
          </a:p>
          <a:p>
            <a:r>
              <a:rPr lang="en-US" dirty="0" smtClean="0"/>
              <a:t>End of the concert of Europe</a:t>
            </a:r>
          </a:p>
          <a:p>
            <a:r>
              <a:rPr lang="en-US" dirty="0" smtClean="0"/>
              <a:t>Opens up competition between great powers and Italian and German unification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ITALIAN UNIFICATION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PIEDMONT AND CAVOUR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8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GARIBALDI AND THE RED SHIRTS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5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UNIFICATION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31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OTTO VON BISMARCK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7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BISMARCK’S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Danish War </a:t>
            </a:r>
          </a:p>
          <a:p>
            <a:r>
              <a:rPr lang="en-US" dirty="0" smtClean="0"/>
              <a:t>The Austro-Prussian War</a:t>
            </a:r>
          </a:p>
          <a:p>
            <a:r>
              <a:rPr lang="en-US" dirty="0" smtClean="0"/>
              <a:t>Franco-Prussian War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1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SEDAN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GERMAN EMPIRE AND KAISER WILLIAM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became the first ruler of unified Germany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3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AUSGLEICH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Compromise of 1867 </a:t>
            </a:r>
            <a:r>
              <a:rPr lang="en-US" dirty="0" smtClean="0">
                <a:sym typeface="Wingdings" pitchFamily="2" charset="2"/>
              </a:rPr>
              <a:t> created the dual monarchy of Austria-Hungary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5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REFORMS OF ALEXANDER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Emancipation of the Serfs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4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PEOPLE’S 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group assassinated Tsar Alexander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81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VICTORIAN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was mid to late 19</a:t>
            </a:r>
            <a:r>
              <a:rPr lang="en-US" baseline="30000" dirty="0" smtClean="0"/>
              <a:t>th</a:t>
            </a:r>
            <a:r>
              <a:rPr lang="en-US" dirty="0" smtClean="0"/>
              <a:t> century England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2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GLADSTONE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0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BENJAMIN DISRAELI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8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REFORM ACT OF 1867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8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KARL MARX AND COMMUNISM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69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CLASS STRUGGLE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0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HEGEL’S DIALECTIC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Thesis</a:t>
            </a:r>
          </a:p>
          <a:p>
            <a:pPr marL="137160" indent="0">
              <a:buNone/>
            </a:pPr>
            <a:r>
              <a:rPr lang="en-US" dirty="0" smtClean="0"/>
              <a:t>Antithesis</a:t>
            </a:r>
          </a:p>
          <a:p>
            <a:pPr marL="137160" indent="0">
              <a:buNone/>
            </a:pPr>
            <a:r>
              <a:rPr lang="en-US" dirty="0" smtClean="0"/>
              <a:t>Synthesis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3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BOURGEOISIE AND PROLETARIAT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These are the Marxist terms for the workers and the owners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DARWIN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am the father of organic/biological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63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followed and rejected romanticism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9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SECOND INDUSTRIAL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Steel</a:t>
            </a:r>
          </a:p>
          <a:p>
            <a:pPr marL="137160" indent="0">
              <a:buNone/>
            </a:pPr>
            <a:r>
              <a:rPr lang="en-US" dirty="0" smtClean="0"/>
              <a:t>Chemicals</a:t>
            </a:r>
          </a:p>
          <a:p>
            <a:pPr marL="137160" indent="0">
              <a:buNone/>
            </a:pPr>
            <a:r>
              <a:rPr lang="en-US" dirty="0" smtClean="0"/>
              <a:t>Petroleum</a:t>
            </a:r>
          </a:p>
          <a:p>
            <a:pPr marL="137160" indent="0">
              <a:buNone/>
            </a:pPr>
            <a:r>
              <a:rPr lang="en-US" dirty="0" smtClean="0"/>
              <a:t>electricity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37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EUROPEAN ZONES OF ECONOMIC/INDUSTRIAL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marL="137160" indent="0">
              <a:buNone/>
            </a:pPr>
            <a:r>
              <a:rPr lang="en-US" dirty="0" smtClean="0"/>
              <a:t>Northern/Western Europe – industrialized and high standard of living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 smtClean="0"/>
              <a:t>Souther</a:t>
            </a:r>
            <a:r>
              <a:rPr lang="en-US" dirty="0" smtClean="0"/>
              <a:t>n/Eastern Europe – </a:t>
            </a:r>
            <a:r>
              <a:rPr lang="en-US" dirty="0" err="1" smtClean="0"/>
              <a:t>nonindustrialized</a:t>
            </a:r>
            <a:r>
              <a:rPr lang="en-US" dirty="0" smtClean="0"/>
              <a:t> and low standard of living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MARXIST REVISIONISM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Eduard Bernstein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86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ANARCHISM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Bakunin -&gt; what’s my –ism?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8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DOMESTIC POLICIES OF BISMARCK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Battle against Catholics = </a:t>
            </a:r>
            <a:r>
              <a:rPr lang="en-US" dirty="0" err="1" smtClean="0"/>
              <a:t>kulturkampf</a:t>
            </a:r>
            <a:endParaRPr lang="en-US" dirty="0" smtClean="0"/>
          </a:p>
          <a:p>
            <a:pPr marL="137160" indent="0">
              <a:buNone/>
            </a:pPr>
            <a:r>
              <a:rPr lang="en-US" dirty="0" smtClean="0"/>
              <a:t>Battle against socialism</a:t>
            </a:r>
          </a:p>
          <a:p>
            <a:pPr marL="137160" indent="0">
              <a:buNone/>
            </a:pPr>
            <a:r>
              <a:rPr lang="en-US" dirty="0" smtClean="0"/>
              <a:t>Create government social welfare programs to win the support of the working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NICHOLAS </a:t>
            </a:r>
            <a:r>
              <a:rPr lang="en-US" dirty="0" smtClean="0"/>
              <a:t>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He was forced by the Revolution of 1905 to issue the October Manifesto creating a liberal constitutional monarchy in Russia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07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The Curies</a:t>
            </a:r>
          </a:p>
          <a:p>
            <a:pPr marL="137160" indent="0">
              <a:buNone/>
            </a:pPr>
            <a:r>
              <a:rPr lang="en-US" dirty="0" smtClean="0"/>
              <a:t>Einstein</a:t>
            </a:r>
          </a:p>
          <a:p>
            <a:pPr marL="137160" indent="0">
              <a:buNone/>
            </a:pPr>
            <a:r>
              <a:rPr lang="en-US" dirty="0" smtClean="0"/>
              <a:t>Planck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7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FRIEDRICH NIETZSCHE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He glorified the irrational</a:t>
            </a:r>
          </a:p>
          <a:p>
            <a:pPr marL="137160" indent="0">
              <a:buNone/>
            </a:pPr>
            <a:r>
              <a:rPr lang="en-US" dirty="0" smtClean="0"/>
              <a:t>Hated bourgeois life</a:t>
            </a:r>
          </a:p>
          <a:p>
            <a:pPr marL="137160" indent="0">
              <a:buNone/>
            </a:pPr>
            <a:r>
              <a:rPr lang="en-US" dirty="0" smtClean="0"/>
              <a:t>Said that Christianity is a slave morality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58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SIGMUND FREUD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I am the father of modern psychology -&gt; I was one of the first to probe the mysteries of the unconscious mind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OF DREAMS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This wa</a:t>
            </a:r>
            <a:r>
              <a:rPr lang="en-US" dirty="0" smtClean="0"/>
              <a:t>s Freud first book on how to unlock the secrets of the unconscious/subconscious mind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4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ID, EGO, SUPEREGO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According to Freud the psyche/mind is made up of these three parts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94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DARWINISM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Applying Darwinist ideas to races, classes, cultures, and nations to justify </a:t>
            </a:r>
            <a:r>
              <a:rPr lang="en-US" dirty="0" smtClean="0"/>
              <a:t>inequality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20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Style of writing which dominated the late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marL="514350" indent="-514350">
              <a:buAutoNum type="arabicPeriod"/>
            </a:pPr>
            <a:r>
              <a:rPr lang="en-US" dirty="0" smtClean="0"/>
              <a:t>Was a continuation of Realism which dominated the mid-century</a:t>
            </a:r>
          </a:p>
          <a:p>
            <a:pPr marL="514350" indent="-514350">
              <a:buAutoNum type="arabicPeriod"/>
            </a:pPr>
            <a:r>
              <a:rPr lang="en-US" dirty="0" smtClean="0"/>
              <a:t>Portray the world as is really is </a:t>
            </a:r>
          </a:p>
          <a:p>
            <a:pPr marL="514350" indent="-514350">
              <a:buAutoNum type="arabicPeriod"/>
            </a:pPr>
            <a:r>
              <a:rPr lang="en-US" dirty="0" smtClean="0"/>
              <a:t>More pessimistic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EMILE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ZOLA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038599"/>
            <a:ext cx="2133600" cy="272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MODERNISM IN THE 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Modernism was new and different in that for the first time since the Renaissance artists moved away from trying to represent reality as accurately as possible</a:t>
            </a:r>
          </a:p>
          <a:p>
            <a:r>
              <a:rPr lang="en-US" dirty="0" smtClean="0"/>
              <a:t>Modernism was the search for new forms of artistic expression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371600"/>
            <a:ext cx="4585101" cy="3200400"/>
          </a:xfrm>
        </p:spPr>
      </p:pic>
    </p:spTree>
    <p:extLst>
      <p:ext uri="{BB962C8B-B14F-4D97-AF65-F5344CB8AC3E}">
        <p14:creationId xmlns:p14="http://schemas.microsoft.com/office/powerpoint/2010/main" val="3129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IMPRESSIONISM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France 1870’s</a:t>
            </a:r>
          </a:p>
          <a:p>
            <a:r>
              <a:rPr lang="en-US" dirty="0" smtClean="0"/>
              <a:t>Paint the impressions of the changing effects of light on objects in nature</a:t>
            </a:r>
          </a:p>
          <a:p>
            <a:r>
              <a:rPr lang="en-US" dirty="0" smtClean="0"/>
              <a:t>CAMILLE PISSARRO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CLAUDE MONET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417531"/>
            <a:ext cx="2819400" cy="2447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514600"/>
            <a:ext cx="4648200" cy="281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POST-IMPRESSIONISM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France 1880’s</a:t>
            </a:r>
          </a:p>
          <a:p>
            <a:r>
              <a:rPr lang="en-US" dirty="0" smtClean="0"/>
              <a:t>Paul Cezanne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Vincent Van Gogh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Paul Gauguin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Toulouse Lautrec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04655"/>
            <a:ext cx="24669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087" y="5443537"/>
            <a:ext cx="91440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97" y="1295400"/>
            <a:ext cx="1914525" cy="2390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85" y="4135203"/>
            <a:ext cx="1959141" cy="272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PABLO PICASSO - CUBISM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One of the most important painters of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marL="514350" indent="-514350">
              <a:buAutoNum type="arabicPeriod"/>
            </a:pPr>
            <a:r>
              <a:rPr lang="en-US" dirty="0" smtClean="0"/>
              <a:t>Spanish painter</a:t>
            </a:r>
          </a:p>
          <a:p>
            <a:pPr marL="514350" indent="-514350">
              <a:buAutoNum type="arabicPeriod"/>
            </a:pPr>
            <a:r>
              <a:rPr lang="en-US" dirty="0" smtClean="0"/>
              <a:t>Moves to Paris</a:t>
            </a:r>
          </a:p>
          <a:p>
            <a:pPr marL="514350" indent="-514350">
              <a:buAutoNum type="arabicPeriod"/>
            </a:pPr>
            <a:r>
              <a:rPr lang="en-US" dirty="0" smtClean="0"/>
              <a:t>Objects are broken up, analyzed, and reassembled in an abstracted form</a:t>
            </a:r>
          </a:p>
          <a:p>
            <a:pPr marL="514350" indent="-514350">
              <a:buAutoNum type="arabi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cubist painting – LES DEMOISELLES </a:t>
            </a:r>
            <a:r>
              <a:rPr lang="en-US" dirty="0" err="1" smtClean="0"/>
              <a:t>d’AVIGNON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0200"/>
            <a:ext cx="4433455" cy="3810000"/>
          </a:xfrm>
        </p:spPr>
      </p:pic>
    </p:spTree>
    <p:extLst>
      <p:ext uri="{BB962C8B-B14F-4D97-AF65-F5344CB8AC3E}">
        <p14:creationId xmlns:p14="http://schemas.microsoft.com/office/powerpoint/2010/main" val="366935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324658"/>
            <a:ext cx="7086600" cy="72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1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PAINTING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non-representational painting</a:t>
            </a:r>
          </a:p>
          <a:p>
            <a:pPr marL="514350" indent="-514350">
              <a:buAutoNum type="arabicPeriod"/>
            </a:pPr>
            <a:r>
              <a:rPr lang="en-US" dirty="0" smtClean="0"/>
              <a:t>Rejection of visual reality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Wassily</a:t>
            </a:r>
            <a:r>
              <a:rPr lang="en-US" dirty="0" smtClean="0"/>
              <a:t> Kandinsky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124200"/>
            <a:ext cx="5365394" cy="35814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114800"/>
            <a:ext cx="2546926" cy="2546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57200"/>
            <a:ext cx="19177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JEWS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ANTI-SEMITISM still existed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ideals of the Enlightenment and French Rev led to increased legal equality for the Jews in many countries</a:t>
            </a:r>
          </a:p>
          <a:p>
            <a:pPr marL="514350" indent="-514350">
              <a:buAutoNum type="arabicPeriod"/>
            </a:pPr>
            <a:r>
              <a:rPr lang="en-US" dirty="0" smtClean="0"/>
              <a:t>Jews were emancipated in central and Western Europe </a:t>
            </a:r>
            <a:r>
              <a:rPr lang="en-US" dirty="0" smtClean="0">
                <a:sym typeface="Wingdings" pitchFamily="2" charset="2"/>
              </a:rPr>
              <a:t> 		a. leave the ghetto 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				b. ASSIMILATE = blend in 				     with everyone else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				c. access to university and 				     </a:t>
            </a:r>
            <a:r>
              <a:rPr lang="en-US" dirty="0" err="1" smtClean="0">
                <a:sym typeface="Wingdings" pitchFamily="2" charset="2"/>
              </a:rPr>
              <a:t>govt</a:t>
            </a:r>
            <a:r>
              <a:rPr lang="en-US" dirty="0" smtClean="0">
                <a:sym typeface="Wingdings" pitchFamily="2" charset="2"/>
              </a:rPr>
              <a:t>  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4. anti-Semitism and pogroms in Eastern Europe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6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ZIONISM - THEODOR HERZL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Jewish nationalist movement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Advocated a return to Palestine = the ancient land of the Jews</a:t>
            </a:r>
          </a:p>
          <a:p>
            <a:pPr marL="514350" indent="-514350">
              <a:buAutoNum type="arabicPeriod"/>
            </a:pPr>
            <a:r>
              <a:rPr lang="en-US" dirty="0" smtClean="0"/>
              <a:t>Theodor Herzl = the father of political Zionism</a:t>
            </a:r>
          </a:p>
          <a:p>
            <a:pPr marL="514350" indent="-514350">
              <a:buAutoNum type="arabicPeriod"/>
            </a:pPr>
            <a:r>
              <a:rPr lang="en-US" dirty="0" smtClean="0"/>
              <a:t>Goal of Zionism</a:t>
            </a:r>
            <a:r>
              <a:rPr lang="en-US" dirty="0" smtClean="0">
                <a:sym typeface="Wingdings" pitchFamily="2" charset="2"/>
              </a:rPr>
              <a:t> create an independent homeland/nation for the Jews in Palestine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RUSSO-JAPANESE WAR 1905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Russia versus Japan </a:t>
            </a:r>
            <a:r>
              <a:rPr lang="en-US" dirty="0" smtClean="0">
                <a:sym typeface="Wingdings" pitchFamily="2" charset="2"/>
              </a:rPr>
              <a:t> who will be the dominant power in East Asia/the Eastern Pacific</a:t>
            </a:r>
          </a:p>
          <a:p>
            <a:r>
              <a:rPr lang="en-US" dirty="0" smtClean="0">
                <a:sym typeface="Wingdings" pitchFamily="2" charset="2"/>
              </a:rPr>
              <a:t>Russia loses the war  shocking!  brown people defeat Europeans for the 1</a:t>
            </a:r>
            <a:r>
              <a:rPr lang="en-US" baseline="30000" dirty="0" smtClean="0">
                <a:sym typeface="Wingdings" pitchFamily="2" charset="2"/>
              </a:rPr>
              <a:t>st</a:t>
            </a:r>
            <a:r>
              <a:rPr lang="en-US" dirty="0" smtClean="0">
                <a:sym typeface="Wingdings" pitchFamily="2" charset="2"/>
              </a:rPr>
              <a:t> time</a:t>
            </a:r>
          </a:p>
          <a:p>
            <a:r>
              <a:rPr lang="en-US" dirty="0" smtClean="0">
                <a:sym typeface="Wingdings" pitchFamily="2" charset="2"/>
              </a:rPr>
              <a:t>Russia’s defeat leads to the Revolution of 1905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69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REVOLUTION OF 1905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6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BISMARCKIAN SYSTEM OF ALLIANCES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Bismarck/Germany </a:t>
            </a:r>
            <a:r>
              <a:rPr lang="en-US" dirty="0" smtClean="0">
                <a:sym typeface="Wingdings" pitchFamily="2" charset="2"/>
              </a:rPr>
              <a:t> make military alliances with all the great powers in Europe  leave France isolated and alone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9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TRIPLE ALLIANCE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Alliance between</a:t>
            </a:r>
          </a:p>
          <a:p>
            <a:pPr marL="514350" indent="-514350">
              <a:buAutoNum type="arabicPeriod"/>
            </a:pPr>
            <a:r>
              <a:rPr lang="en-US" dirty="0" smtClean="0"/>
              <a:t>Germany</a:t>
            </a:r>
          </a:p>
          <a:p>
            <a:pPr marL="514350" indent="-514350">
              <a:buAutoNum type="arabicPeriod"/>
            </a:pPr>
            <a:r>
              <a:rPr lang="en-US" dirty="0" smtClean="0"/>
              <a:t>Austria</a:t>
            </a:r>
          </a:p>
          <a:p>
            <a:pPr marL="514350" indent="-514350">
              <a:buAutoNum type="arabicPeriod"/>
            </a:pPr>
            <a:r>
              <a:rPr lang="en-US" dirty="0" smtClean="0"/>
              <a:t>Italy </a:t>
            </a:r>
            <a:r>
              <a:rPr lang="en-US" dirty="0" smtClean="0">
                <a:sym typeface="Wingdings" pitchFamily="2" charset="2"/>
              </a:rPr>
              <a:t> Drops out and is replaced by Ottoman Empire</a:t>
            </a:r>
          </a:p>
          <a:p>
            <a:pPr marL="514350" indent="-514350"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* The Central Powers in WW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9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TRIPLE ENTENTE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France</a:t>
            </a:r>
          </a:p>
          <a:p>
            <a:pPr marL="514350" indent="-514350">
              <a:buAutoNum type="arabicPeriod"/>
            </a:pPr>
            <a:r>
              <a:rPr lang="en-US" dirty="0" smtClean="0"/>
              <a:t>Britain</a:t>
            </a:r>
          </a:p>
          <a:p>
            <a:pPr marL="514350" indent="-514350">
              <a:buAutoNum type="arabicPeriod"/>
            </a:pPr>
            <a:r>
              <a:rPr lang="en-US" dirty="0" smtClean="0"/>
              <a:t>Russia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* Allied Powers in WW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0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CRISIS AND CONFLICT IN THE BALKANS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wars fought in the Balkans</a:t>
            </a:r>
          </a:p>
          <a:p>
            <a:r>
              <a:rPr lang="en-US" dirty="0" smtClean="0"/>
              <a:t>The problem was nationalism</a:t>
            </a:r>
          </a:p>
          <a:p>
            <a:r>
              <a:rPr lang="en-US" dirty="0" smtClean="0"/>
              <a:t>The Balkans = the powder keg of Europe</a:t>
            </a:r>
          </a:p>
          <a:p>
            <a:r>
              <a:rPr lang="en-US" dirty="0" smtClean="0"/>
              <a:t>Main enemies in the Balkans were Austria and Serbia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7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SERBS v. AUSTRIANS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source of conflict between the two was  the region called Bosnia-Herzegovina </a:t>
            </a:r>
            <a:r>
              <a:rPr lang="en-US" dirty="0" smtClean="0">
                <a:sym typeface="Wingdings" pitchFamily="2" charset="2"/>
              </a:rPr>
              <a:t> Austria annexes it but Serbia wants it problems coming = WW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ROAD TO WW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Austria v. Serbia</a:t>
            </a:r>
          </a:p>
          <a:p>
            <a:r>
              <a:rPr lang="en-US" dirty="0" smtClean="0"/>
              <a:t>Austria backed up by Germany</a:t>
            </a:r>
          </a:p>
          <a:p>
            <a:r>
              <a:rPr lang="en-US" dirty="0" smtClean="0"/>
              <a:t>Serbia backed up Russia</a:t>
            </a:r>
          </a:p>
          <a:p>
            <a:r>
              <a:rPr lang="en-US" dirty="0" smtClean="0"/>
              <a:t>Germany hates/fears Russia &amp; Russia hates/fears Germany</a:t>
            </a:r>
          </a:p>
          <a:p>
            <a:r>
              <a:rPr lang="en-US" dirty="0" smtClean="0"/>
              <a:t>France hates/fears Germany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2508</TotalTime>
  <Words>1446</Words>
  <Application>Microsoft Office PowerPoint</Application>
  <PresentationFormat>On-screen Show (4:3)</PresentationFormat>
  <Paragraphs>279</Paragraphs>
  <Slides>103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Apex</vt:lpstr>
      <vt:lpstr>AP EURO: REVIEW SHEET FOR THE MIDTERM ON THE 19TH CENTURY</vt:lpstr>
      <vt:lpstr>NAPOLEON BONAPARTE</vt:lpstr>
      <vt:lpstr>NAPOLEON BONAPARTE</vt:lpstr>
      <vt:lpstr>CONCORDAT OF 1801</vt:lpstr>
      <vt:lpstr>NAPOLEON’S GRAND EMPIRE</vt:lpstr>
      <vt:lpstr>THOMAS MALTHUS</vt:lpstr>
      <vt:lpstr>POPULATION/FOOD SUPPLY</vt:lpstr>
      <vt:lpstr>BURSCHENSCHAFTEN</vt:lpstr>
      <vt:lpstr>THE CONTINENTAL SYSTEM</vt:lpstr>
      <vt:lpstr>THE BATTLE OF TRAFALGAR</vt:lpstr>
      <vt:lpstr>WATERLOO</vt:lpstr>
      <vt:lpstr>THE INDUSTRIAL REVOLUTION</vt:lpstr>
      <vt:lpstr>KARLSBAD DECREES</vt:lpstr>
      <vt:lpstr>AGRICULTURAL REVOLUTION</vt:lpstr>
      <vt:lpstr>BRITAIN AND THE INDUSTRIAL REVOLUTION</vt:lpstr>
      <vt:lpstr>THE STEAM ENGINE</vt:lpstr>
      <vt:lpstr>HARGREAVE’S SPINNING JENNY</vt:lpstr>
      <vt:lpstr>TEXTILES</vt:lpstr>
      <vt:lpstr>HENRY CORT</vt:lpstr>
      <vt:lpstr>GEORGE STEPHENSON’S ROCKET</vt:lpstr>
      <vt:lpstr>THE FACTORY SYSTEM</vt:lpstr>
      <vt:lpstr>FACTORY DISCIPLINE</vt:lpstr>
      <vt:lpstr>THE GREAT EXHIBITION OF 1851</vt:lpstr>
      <vt:lpstr>CONTINENTAL INDUSTRIALIZATION</vt:lpstr>
      <vt:lpstr>DIFFERENCES BETWEEN BRITISH AND CONTINENTAL INDUSTRIALIZATION</vt:lpstr>
      <vt:lpstr>THE IRISH FAMINE – POTATO BLIGHT</vt:lpstr>
      <vt:lpstr>EDWIN CHADWICK – SANITARY REFORM</vt:lpstr>
      <vt:lpstr>NEW SOCIAL CLASSES OF THE INDUSTRIAL REVOLUTION</vt:lpstr>
      <vt:lpstr>CHARTISM AND THE PEOPLE’S CHARTER</vt:lpstr>
      <vt:lpstr>LUDDITES</vt:lpstr>
      <vt:lpstr>THE CONGRESS OF VIENNA</vt:lpstr>
      <vt:lpstr>KLEMENS VON METTERNICH</vt:lpstr>
      <vt:lpstr>CONSERVATISM</vt:lpstr>
      <vt:lpstr>THE GREEK REVOLT</vt:lpstr>
      <vt:lpstr>THE PETERLOO MASSACRE</vt:lpstr>
      <vt:lpstr>IGNORE THE PARLIAMENT</vt:lpstr>
      <vt:lpstr>THE KARLSBAD DECREES </vt:lpstr>
      <vt:lpstr>THOMAS MALTHUS</vt:lpstr>
      <vt:lpstr>DAVID RICARDO</vt:lpstr>
      <vt:lpstr>ECONOMIC LIBERALISM</vt:lpstr>
      <vt:lpstr>LIBERALISM</vt:lpstr>
      <vt:lpstr>UTOPIAN SOCIALISM</vt:lpstr>
      <vt:lpstr>NATIONALISM</vt:lpstr>
      <vt:lpstr>THE REFORM BILL OF 1832</vt:lpstr>
      <vt:lpstr>THE REVOLUTIONS OF 1848</vt:lpstr>
      <vt:lpstr>THE FRANKFURT ASSEMBLY</vt:lpstr>
      <vt:lpstr>GUISEPPE MAZZINI – YOUNG ITALY</vt:lpstr>
      <vt:lpstr>ROMANTICISM</vt:lpstr>
      <vt:lpstr>THE BRITISH ROMANTIC POETS</vt:lpstr>
      <vt:lpstr>ROMANTICISM IN ART</vt:lpstr>
      <vt:lpstr>ROMANTICISM IN ARCHITECTURE</vt:lpstr>
      <vt:lpstr>NAPOLEON III AND THE 2ND EMPIRE</vt:lpstr>
      <vt:lpstr>THE CRIMEAN WAR</vt:lpstr>
      <vt:lpstr>ITALIAN UNIFICATION</vt:lpstr>
      <vt:lpstr>PIEDMONT AND CAVOUR</vt:lpstr>
      <vt:lpstr>GARIBALDI AND THE RED SHIRTS</vt:lpstr>
      <vt:lpstr>GERMAN UNIFICATION</vt:lpstr>
      <vt:lpstr>OTTO VON BISMARCK</vt:lpstr>
      <vt:lpstr>BISMARCK’S WARS</vt:lpstr>
      <vt:lpstr>THE BATTLE OF SEDAN</vt:lpstr>
      <vt:lpstr>THE GERMAN EMPIRE AND KAISER WILLIAM I</vt:lpstr>
      <vt:lpstr>THE AUSGLEICH</vt:lpstr>
      <vt:lpstr>THE REFORMS OF ALEXANDER II</vt:lpstr>
      <vt:lpstr>THE PEOPLE’S WILL</vt:lpstr>
      <vt:lpstr>VICTORIAN ENGLAND</vt:lpstr>
      <vt:lpstr>WILLIAM GLADSTONE</vt:lpstr>
      <vt:lpstr>BENJAMIN DISRAELI</vt:lpstr>
      <vt:lpstr>REFORM ACT OF 1867</vt:lpstr>
      <vt:lpstr>KARL MARX AND COMMUNISM</vt:lpstr>
      <vt:lpstr>THE CLASS STRUGGLE</vt:lpstr>
      <vt:lpstr>HEGEL’S DIALECTIC</vt:lpstr>
      <vt:lpstr>BOURGEOISIE AND PROLETARIAT</vt:lpstr>
      <vt:lpstr>CHARLES DARWIN</vt:lpstr>
      <vt:lpstr>REALISM</vt:lpstr>
      <vt:lpstr>THE SECOND INDUSTRIAL REVOLUTION</vt:lpstr>
      <vt:lpstr>EUROPEAN ZONES OF ECONOMIC/INDUSTRIAL DEVELOPMENT</vt:lpstr>
      <vt:lpstr>MARXIST REVISIONISM</vt:lpstr>
      <vt:lpstr>ANARCHISM</vt:lpstr>
      <vt:lpstr>DOMESTIC POLICIES OF BISMARCK</vt:lpstr>
      <vt:lpstr>NICHOLAS II</vt:lpstr>
      <vt:lpstr>THE NEW PHYSICS</vt:lpstr>
      <vt:lpstr>FRIEDRICH NIETZSCHE</vt:lpstr>
      <vt:lpstr>SIGMUND FREUD</vt:lpstr>
      <vt:lpstr>INTERPRETATION OF DREAMS</vt:lpstr>
      <vt:lpstr>ID, EGO, SUPEREGO</vt:lpstr>
      <vt:lpstr>SOCIAL DARWINISM</vt:lpstr>
      <vt:lpstr>NATURALISM</vt:lpstr>
      <vt:lpstr>MODERNISM IN THE ARTS</vt:lpstr>
      <vt:lpstr>IMPRESSIONISM</vt:lpstr>
      <vt:lpstr>POST-IMPRESSIONISM</vt:lpstr>
      <vt:lpstr>PABLO PICASSO - CUBISM</vt:lpstr>
      <vt:lpstr>PowerPoint Presentation</vt:lpstr>
      <vt:lpstr>ABSTRACT PAINTING</vt:lpstr>
      <vt:lpstr>EUROPEAN JEWS</vt:lpstr>
      <vt:lpstr>ZIONISM - THEODOR HERZL</vt:lpstr>
      <vt:lpstr>THE RUSSO-JAPANESE WAR 1905</vt:lpstr>
      <vt:lpstr>THE REVOLUTION OF 1905</vt:lpstr>
      <vt:lpstr>THE BISMARCKIAN SYSTEM OF ALLIANCES</vt:lpstr>
      <vt:lpstr>THE TRIPLE ALLIANCE</vt:lpstr>
      <vt:lpstr>THE TRIPLE ENTENTE</vt:lpstr>
      <vt:lpstr>CRISIS AND CONFLICT IN THE BALKANS</vt:lpstr>
      <vt:lpstr>SERBS v. AUSTRIANS</vt:lpstr>
      <vt:lpstr>THE ROAD TO WW I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EURO: REVIEW SHEET FOR THE MIDTERM ON THE 19TH CENTURY</dc:title>
  <dc:creator>Richard Glenn</dc:creator>
  <cp:lastModifiedBy>Richard Glenn</cp:lastModifiedBy>
  <cp:revision>48</cp:revision>
  <dcterms:created xsi:type="dcterms:W3CDTF">2011-03-28T14:10:59Z</dcterms:created>
  <dcterms:modified xsi:type="dcterms:W3CDTF">2013-03-19T22:10:46Z</dcterms:modified>
</cp:coreProperties>
</file>